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8" r:id="rId2"/>
    <p:sldId id="268" r:id="rId3"/>
    <p:sldId id="262" r:id="rId4"/>
    <p:sldId id="266" r:id="rId5"/>
    <p:sldId id="267" r:id="rId6"/>
    <p:sldId id="265" r:id="rId7"/>
    <p:sldId id="269" r:id="rId8"/>
    <p:sldId id="263" r:id="rId9"/>
    <p:sldId id="270" r:id="rId10"/>
    <p:sldId id="257" r:id="rId11"/>
    <p:sldId id="271" r:id="rId12"/>
    <p:sldId id="272" r:id="rId13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1C1C1C"/>
    <a:srgbClr val="339933"/>
    <a:srgbClr val="33CC33"/>
    <a:srgbClr val="292929"/>
    <a:srgbClr val="FF6600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07" autoAdjust="0"/>
  </p:normalViewPr>
  <p:slideViewPr>
    <p:cSldViewPr>
      <p:cViewPr varScale="1">
        <p:scale>
          <a:sx n="89" d="100"/>
          <a:sy n="89" d="100"/>
        </p:scale>
        <p:origin x="-102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90B26DD-C134-4C52-AC02-8C2E2FA3BD78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9496A60-A71B-4F3C-8A57-0F40BDB6267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7B3AF0E-3B7D-4280-995B-32D0133D7DC6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AA8910D-7A46-49D9-8636-DB1047E8C9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mtClean="0"/>
              <a:t>Audience and purpose!</a:t>
            </a: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BD9E2-76AF-4CAA-98C5-7661DFCB4B2B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4F2D5-357D-4177-8A69-4FC980B7DC7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FA64B-0C5A-4375-AD21-89B63605EC09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02AB0-9D18-42A4-9FD3-3B773081B1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507AB-E07B-4118-85C3-86CB4089C76F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582D4-0015-4988-A09B-FE00DC6824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buNone/>
              <a:defRPr sz="4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EE338-322D-451C-BC73-816F34FB79C5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DCD4A-07C7-425D-93DF-73510E2180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80E21-41B6-4A60-B03E-6EDC42FF425B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9B856-BA11-48A1-85F4-1E0A063197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BA04A-8030-4A15-A8B4-E792097942B6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F96BA-5B6E-463F-9D08-7401FEBE6C4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794CC-E1C6-446B-832F-7B323ABF7C7B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C3E4B-E216-41F2-8202-EB2D9AFB3B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C069A-A90B-46AC-A665-3AD83152B119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616C6-94B7-45DF-A2F0-FA092FEE17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80C80-7845-43AE-A8BF-22E46C580FE1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3BFD5-4FAC-4F15-B70D-C93ABFF71AA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7F6EA-D971-4042-B658-5A8E0C60C917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7286D-772C-4336-B9FE-12241D338BC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02268-8A16-402D-8798-E9EAEEED3903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FA46E-6077-4735-94A5-9339CBA0A8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3333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17AFAB-1393-4899-8387-7A42E4832D68}" type="datetimeFigureOut">
              <a:rPr lang="en-GB"/>
              <a:pPr>
                <a:defRPr/>
              </a:pPr>
              <a:t>19/11/2010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D3310A2-ADB7-443B-962D-09F88D5738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allwisher.com/wall/kc1-11DI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ctrTitle"/>
          </p:nvPr>
        </p:nvSpPr>
        <p:spPr>
          <a:xfrm>
            <a:off x="684213" y="2349500"/>
            <a:ext cx="7772400" cy="1470025"/>
          </a:xfrm>
        </p:spPr>
        <p:txBody>
          <a:bodyPr/>
          <a:lstStyle/>
          <a:p>
            <a:pPr eaLnBrk="1" hangingPunct="1"/>
            <a:r>
              <a:rPr lang="en-GB" smtClean="0"/>
              <a:t>Cascading Style Sheets (CSS)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GB"/>
          </a:p>
        </p:txBody>
      </p:sp>
      <p:pic>
        <p:nvPicPr>
          <p:cNvPr id="15365" name="Picture 5" descr="c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333375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smtClean="0"/>
              <a:t>CSS Challenge</a:t>
            </a:r>
          </a:p>
        </p:txBody>
      </p:sp>
      <p:sp>
        <p:nvSpPr>
          <p:cNvPr id="25602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charset="0"/>
              <a:buChar char="•"/>
            </a:pPr>
            <a:r>
              <a:rPr lang="en-US" sz="3200" smtClean="0"/>
              <a:t>Create an ‘American’ CSS theme by combining several rules together for the different elements on the page. </a:t>
            </a:r>
          </a:p>
          <a:p>
            <a:pPr algn="l">
              <a:buFont typeface="Arial" charset="0"/>
              <a:buChar char="•"/>
            </a:pPr>
            <a:endParaRPr lang="en-US" sz="3200" smtClean="0"/>
          </a:p>
          <a:p>
            <a:pPr algn="l">
              <a:buFont typeface="Arial" charset="0"/>
              <a:buChar char="•"/>
            </a:pPr>
            <a:r>
              <a:rPr lang="en-US" sz="3200" smtClean="0"/>
              <a:t>Copy </a:t>
            </a:r>
            <a:r>
              <a:rPr lang="en-US" sz="3200" i="1" smtClean="0">
                <a:solidFill>
                  <a:srgbClr val="33CC33"/>
                </a:solidFill>
              </a:rPr>
              <a:t>css_example.html</a:t>
            </a:r>
            <a:r>
              <a:rPr lang="en-US" sz="3200" smtClean="0"/>
              <a:t> from </a:t>
            </a:r>
            <a:r>
              <a:rPr lang="en-US" sz="3200" i="1" smtClean="0">
                <a:solidFill>
                  <a:srgbClr val="33CC33"/>
                </a:solidFill>
              </a:rPr>
              <a:t>Topics &gt; ICT-RW</a:t>
            </a:r>
            <a:r>
              <a:rPr lang="en-US" sz="3200" smtClean="0"/>
              <a:t> to your own user area and open it with Dreamweaver CS4. </a:t>
            </a:r>
            <a:br>
              <a:rPr lang="en-US" sz="3200" smtClean="0"/>
            </a:br>
            <a:r>
              <a:rPr lang="en-US" sz="1800" smtClean="0"/>
              <a:t>(Start &gt; All Programs &gt; Adobe Design Premium CS4).</a:t>
            </a:r>
          </a:p>
          <a:p>
            <a:pPr algn="l"/>
            <a:endParaRPr lang="en-US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 eaLnBrk="1" hangingPunct="1"/>
            <a:r>
              <a:rPr lang="en-GB" smtClean="0"/>
              <a:t>CSS Challenge 2</a:t>
            </a:r>
          </a:p>
        </p:txBody>
      </p:sp>
      <p:sp>
        <p:nvSpPr>
          <p:cNvPr id="26626" name="Content Placeholder 4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mtClean="0"/>
              <a:t>Copy the same file to your user area again  but name it css_example2.html.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The audience for this webpage is now children. Create a new set of CSS rules to reflect this.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mtClean="0"/>
              <a:t>Plenary</a:t>
            </a:r>
            <a:endParaRPr lang="en-US" smtClean="0"/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sz="2800" smtClean="0"/>
          </a:p>
          <a:p>
            <a:pPr algn="l"/>
            <a:r>
              <a:rPr lang="en-GB" sz="2800" smtClean="0"/>
              <a:t>Go to </a:t>
            </a:r>
            <a:r>
              <a:rPr lang="en-GB" sz="2800" smtClean="0">
                <a:solidFill>
                  <a:srgbClr val="33CC33"/>
                </a:solidFill>
                <a:hlinkClick r:id="rId2"/>
              </a:rPr>
              <a:t>http://www.wallwisher.com/wall/kc1-11DIT</a:t>
            </a:r>
            <a:r>
              <a:rPr lang="en-GB" sz="2800" smtClean="0"/>
              <a:t> and </a:t>
            </a:r>
          </a:p>
          <a:p>
            <a:pPr algn="l"/>
            <a:r>
              <a:rPr lang="en-GB" sz="2800" smtClean="0"/>
              <a:t>share 1 thing you have learned about CSS during this lesson by adding a sticky note to the wall.</a:t>
            </a:r>
          </a:p>
          <a:p>
            <a:pPr algn="l"/>
            <a:endParaRPr lang="en-GB" sz="2800" smtClean="0"/>
          </a:p>
          <a:p>
            <a:r>
              <a:rPr lang="en-GB" sz="2800" smtClean="0"/>
              <a:t>Be concise, you only have 160 characters!</a:t>
            </a:r>
          </a:p>
          <a:p>
            <a:pPr algn="l"/>
            <a:endParaRPr lang="en-GB" sz="2800" smtClean="0"/>
          </a:p>
          <a:p>
            <a:r>
              <a:rPr lang="en-GB" sz="2800" b="1" smtClean="0"/>
              <a:t>Don’t forget to add your name.</a:t>
            </a:r>
            <a:endParaRPr lang="en-US" sz="2800" b="1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mtClean="0"/>
              <a:t>Learning Objectives</a:t>
            </a:r>
            <a:endParaRPr lang="en-US" smtClean="0"/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charset="0"/>
              <a:buChar char="•"/>
            </a:pPr>
            <a:r>
              <a:rPr lang="en-GB" sz="3200" smtClean="0"/>
              <a:t>To develop an understanding of how CSS can enhance the design of a webpage</a:t>
            </a:r>
            <a:br>
              <a:rPr lang="en-GB" sz="3200" smtClean="0"/>
            </a:br>
            <a:endParaRPr lang="en-GB" sz="3200" smtClean="0"/>
          </a:p>
          <a:p>
            <a:pPr algn="l">
              <a:buFont typeface="Arial" charset="0"/>
              <a:buChar char="•"/>
            </a:pPr>
            <a:r>
              <a:rPr lang="en-GB" sz="3200" smtClean="0"/>
              <a:t>To create and apply CSS styling to a webpage</a:t>
            </a:r>
            <a:br>
              <a:rPr lang="en-GB" sz="3200" smtClean="0"/>
            </a:br>
            <a:endParaRPr lang="en-GB" sz="3200" smtClean="0"/>
          </a:p>
          <a:p>
            <a:pPr algn="l">
              <a:buFont typeface="Arial" charset="0"/>
              <a:buChar char="•"/>
            </a:pPr>
            <a:r>
              <a:rPr lang="en-GB" sz="3200" smtClean="0"/>
              <a:t>Consider audience and purpose when developing CSS styles</a:t>
            </a:r>
            <a:endParaRPr lang="en-US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mtClean="0"/>
              <a:t>CSS</a:t>
            </a:r>
            <a:endParaRPr lang="en-US" smtClean="0"/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charset="0"/>
              <a:buChar char="•"/>
            </a:pPr>
            <a:r>
              <a:rPr lang="en-US" sz="2800" smtClean="0"/>
              <a:t>A web design term, short for 'Cascading Style Sheet'.</a:t>
            </a:r>
            <a:br>
              <a:rPr lang="en-US" sz="2800" smtClean="0"/>
            </a:br>
            <a:endParaRPr lang="en-US" sz="2800" smtClean="0"/>
          </a:p>
          <a:p>
            <a:pPr algn="l">
              <a:buFont typeface="Arial" charset="0"/>
              <a:buChar char="•"/>
            </a:pPr>
            <a:r>
              <a:rPr lang="en-US" sz="2800" smtClean="0"/>
              <a:t>At set of rules used to define the way a web page is formatted. </a:t>
            </a:r>
            <a:br>
              <a:rPr lang="en-US" sz="2800" smtClean="0"/>
            </a:br>
            <a:endParaRPr lang="en-US" sz="2800" smtClean="0"/>
          </a:p>
          <a:p>
            <a:pPr algn="l">
              <a:buFont typeface="Arial" charset="0"/>
              <a:buChar char="•"/>
            </a:pPr>
            <a:r>
              <a:rPr lang="en-US" sz="2800" smtClean="0"/>
              <a:t>CSS rules are applied to elements on the page (text, images, hyperlinks) to change  their properties such as colour, font type, font size or border colour for example.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charset="0"/>
              <a:buChar char="•"/>
            </a:pPr>
            <a:endParaRPr lang="en-US" sz="3200" smtClean="0"/>
          </a:p>
        </p:txBody>
      </p:sp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88913"/>
            <a:ext cx="56070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charset="0"/>
              <a:buChar char="•"/>
            </a:pPr>
            <a:endParaRPr lang="en-US" sz="3200" smtClean="0"/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333375"/>
            <a:ext cx="5784850" cy="624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50825" y="1117600"/>
            <a:ext cx="1368425" cy="320675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500"/>
              <a:t>Heading/Title</a:t>
            </a:r>
            <a:endParaRPr lang="en-US" sz="150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50825" y="1628775"/>
            <a:ext cx="1296988" cy="641350"/>
          </a:xfrm>
          <a:prstGeom prst="rect">
            <a:avLst/>
          </a:prstGeom>
          <a:solidFill>
            <a:srgbClr val="33993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Paragraph/Body Text</a:t>
            </a:r>
            <a:endParaRPr lang="en-US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50825" y="2852738"/>
            <a:ext cx="1225550" cy="366712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Image</a:t>
            </a:r>
            <a:endParaRPr lang="en-US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79388" y="4652963"/>
            <a:ext cx="1225550" cy="366712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Hyperlink</a:t>
            </a:r>
            <a:endParaRPr lang="en-US"/>
          </a:p>
        </p:txBody>
      </p:sp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404813"/>
            <a:ext cx="5826125" cy="628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 animBg="1"/>
      <p:bldP spid="24581" grpId="0" animBg="1"/>
      <p:bldP spid="2458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2530" name="Text Box 9"/>
          <p:cNvSpPr txBox="1">
            <a:spLocks noChangeArrowheads="1"/>
          </p:cNvSpPr>
          <p:nvPr/>
        </p:nvSpPr>
        <p:spPr bwMode="auto">
          <a:xfrm>
            <a:off x="250825" y="1196975"/>
            <a:ext cx="1225550" cy="366713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H1</a:t>
            </a:r>
            <a:endParaRPr lang="en-US"/>
          </a:p>
        </p:txBody>
      </p:sp>
      <p:sp>
        <p:nvSpPr>
          <p:cNvPr id="22531" name="Text Box 10"/>
          <p:cNvSpPr txBox="1">
            <a:spLocks noChangeArrowheads="1"/>
          </p:cNvSpPr>
          <p:nvPr/>
        </p:nvSpPr>
        <p:spPr bwMode="auto">
          <a:xfrm>
            <a:off x="250825" y="1773238"/>
            <a:ext cx="1225550" cy="36671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P</a:t>
            </a:r>
            <a:endParaRPr lang="en-US"/>
          </a:p>
        </p:txBody>
      </p:sp>
      <p:sp>
        <p:nvSpPr>
          <p:cNvPr id="22532" name="Text Box 11"/>
          <p:cNvSpPr txBox="1">
            <a:spLocks noChangeArrowheads="1"/>
          </p:cNvSpPr>
          <p:nvPr/>
        </p:nvSpPr>
        <p:spPr bwMode="auto">
          <a:xfrm>
            <a:off x="179388" y="2997200"/>
            <a:ext cx="122555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img</a:t>
            </a:r>
            <a:endParaRPr lang="en-US"/>
          </a:p>
        </p:txBody>
      </p:sp>
      <p:sp>
        <p:nvSpPr>
          <p:cNvPr id="22533" name="Text Box 12"/>
          <p:cNvSpPr txBox="1">
            <a:spLocks noChangeArrowheads="1"/>
          </p:cNvSpPr>
          <p:nvPr/>
        </p:nvSpPr>
        <p:spPr bwMode="auto">
          <a:xfrm>
            <a:off x="179388" y="4581525"/>
            <a:ext cx="1225550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a</a:t>
            </a:r>
            <a:endParaRPr lang="en-US"/>
          </a:p>
        </p:txBody>
      </p:sp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404813"/>
            <a:ext cx="5826125" cy="628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animBg="1"/>
      <p:bldP spid="22532" grpId="0" animBg="1"/>
      <p:bldP spid="225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AutoShape 6"/>
          <p:cNvSpPr>
            <a:spLocks noChangeArrowheads="1"/>
          </p:cNvSpPr>
          <p:nvPr/>
        </p:nvSpPr>
        <p:spPr bwMode="auto">
          <a:xfrm>
            <a:off x="539750" y="476250"/>
            <a:ext cx="8137525" cy="5824538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  <a:p>
            <a:r>
              <a:rPr lang="en-GB"/>
              <a:t>&lt;html&gt; </a:t>
            </a:r>
            <a:r>
              <a:rPr lang="en-GB" sz="1200" b="1"/>
              <a:t>Tells the web browser that this is a webpage</a:t>
            </a:r>
          </a:p>
          <a:p>
            <a:endParaRPr lang="en-GB" sz="1200"/>
          </a:p>
          <a:p>
            <a:endParaRPr lang="en-GB" sz="1200"/>
          </a:p>
          <a:p>
            <a:endParaRPr lang="en-GB" sz="1000"/>
          </a:p>
          <a:p>
            <a:endParaRPr lang="en-GB" sz="1000"/>
          </a:p>
          <a:p>
            <a:endParaRPr lang="en-GB" sz="1000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/>
              <a:t>&lt;/html&gt;</a:t>
            </a:r>
          </a:p>
          <a:p>
            <a:endParaRPr lang="en-US"/>
          </a:p>
        </p:txBody>
      </p:sp>
      <p:sp>
        <p:nvSpPr>
          <p:cNvPr id="22535" name="AutoShape 7"/>
          <p:cNvSpPr>
            <a:spLocks noChangeArrowheads="1"/>
          </p:cNvSpPr>
          <p:nvPr/>
        </p:nvSpPr>
        <p:spPr bwMode="auto">
          <a:xfrm>
            <a:off x="973138" y="1257300"/>
            <a:ext cx="7280275" cy="4540250"/>
          </a:xfrm>
          <a:prstGeom prst="roundRect">
            <a:avLst>
              <a:gd name="adj" fmla="val 16667"/>
            </a:avLst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  <a:p>
            <a:r>
              <a:rPr lang="en-GB"/>
              <a:t>&lt;body&gt; </a:t>
            </a:r>
            <a:r>
              <a:rPr lang="en-US" sz="1200" b="1"/>
              <a:t>The main body of an webpage where all of the content is placed</a:t>
            </a:r>
            <a:r>
              <a:rPr lang="en-US" b="1"/>
              <a:t>.</a:t>
            </a:r>
            <a:r>
              <a:rPr lang="en-US"/>
              <a:t> </a:t>
            </a:r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/>
              <a:t>&lt;/body&gt;</a:t>
            </a:r>
          </a:p>
          <a:p>
            <a:endParaRPr lang="en-US"/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auto">
          <a:xfrm>
            <a:off x="1619250" y="2060575"/>
            <a:ext cx="5907088" cy="769938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GB"/>
              <a:t>&lt;h1&gt;              </a:t>
            </a:r>
            <a:r>
              <a:rPr lang="en-GB" sz="1200" b="1"/>
              <a:t>Welcome to RetroGames.com</a:t>
            </a:r>
            <a:r>
              <a:rPr lang="en-GB"/>
              <a:t>                         &lt;/h1&gt;</a:t>
            </a:r>
            <a:endParaRPr lang="en-US"/>
          </a:p>
        </p:txBody>
      </p:sp>
      <p:sp>
        <p:nvSpPr>
          <p:cNvPr id="22537" name="AutoShape 9"/>
          <p:cNvSpPr>
            <a:spLocks noChangeArrowheads="1"/>
          </p:cNvSpPr>
          <p:nvPr/>
        </p:nvSpPr>
        <p:spPr bwMode="auto">
          <a:xfrm>
            <a:off x="1619250" y="2924175"/>
            <a:ext cx="5910263" cy="2232025"/>
          </a:xfrm>
          <a:prstGeom prst="roundRect">
            <a:avLst>
              <a:gd name="adj" fmla="val 16667"/>
            </a:avLst>
          </a:prstGeom>
          <a:solidFill>
            <a:srgbClr val="3399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GB"/>
              <a:t>&lt;p&gt;              </a:t>
            </a:r>
            <a:r>
              <a:rPr lang="en-US" sz="1200" b="1"/>
              <a:t>All paragraph text within the page.</a:t>
            </a:r>
            <a:r>
              <a:rPr lang="en-US"/>
              <a:t>                 </a:t>
            </a:r>
            <a:r>
              <a:rPr lang="en-GB"/>
              <a:t>&lt;/p&gt; 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US"/>
          </a:p>
        </p:txBody>
      </p:sp>
      <p:sp>
        <p:nvSpPr>
          <p:cNvPr id="22538" name="AutoShape 10"/>
          <p:cNvSpPr>
            <a:spLocks noChangeArrowheads="1"/>
          </p:cNvSpPr>
          <p:nvPr/>
        </p:nvSpPr>
        <p:spPr bwMode="auto">
          <a:xfrm>
            <a:off x="2266950" y="3951288"/>
            <a:ext cx="4705350" cy="341312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GB"/>
              <a:t>&lt;img&gt;                </a:t>
            </a:r>
            <a:r>
              <a:rPr lang="en-GB" sz="1200" b="1"/>
              <a:t>Classic Game Image</a:t>
            </a:r>
            <a:r>
              <a:rPr lang="en-GB"/>
              <a:t>          &lt;/img&gt;</a:t>
            </a:r>
            <a:endParaRPr lang="en-US"/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>
            <a:off x="2266950" y="4456113"/>
            <a:ext cx="4705350" cy="341312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GB"/>
              <a:t>&lt;a&gt;                       </a:t>
            </a:r>
            <a:r>
              <a:rPr lang="en-GB" sz="1200" b="1"/>
              <a:t>Hyperlink</a:t>
            </a:r>
            <a:r>
              <a:rPr lang="en-GB"/>
              <a:t>                       &lt;/a&gt;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22535" grpId="0" animBg="1"/>
      <p:bldP spid="22536" grpId="0" animBg="1"/>
      <p:bldP spid="22537" grpId="0" animBg="1"/>
      <p:bldP spid="22538" grpId="0" animBg="1"/>
      <p:bldP spid="225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3200" smtClean="0"/>
              <a:t>Dreamweaver Demonstration</a:t>
            </a:r>
            <a:endParaRPr lang="en-US" sz="320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3">
      <a:dk1>
        <a:srgbClr val="1F497D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AAAAAA"/>
      </a:accent3>
      <a:accent4>
        <a:srgbClr val="DADADA"/>
      </a:accent4>
      <a:accent5>
        <a:srgbClr val="B2C1DB"/>
      </a:accent5>
      <a:accent6>
        <a:srgbClr val="AE4845"/>
      </a:accent6>
      <a:hlink>
        <a:srgbClr val="00CC00"/>
      </a:hlink>
      <a:folHlink>
        <a:srgbClr val="00FF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CC00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CC00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CC00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264</Words>
  <Application>Microsoft Office PowerPoint</Application>
  <PresentationFormat>On-screen Show (4:3)</PresentationFormat>
  <Paragraphs>79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Cascading Style Sheets (CSS)</vt:lpstr>
      <vt:lpstr>Learning Objectives</vt:lpstr>
      <vt:lpstr>CSS</vt:lpstr>
      <vt:lpstr>Slide 4</vt:lpstr>
      <vt:lpstr>Slide 5</vt:lpstr>
      <vt:lpstr>Slide 6</vt:lpstr>
      <vt:lpstr>Slide 7</vt:lpstr>
      <vt:lpstr>Slide 8</vt:lpstr>
      <vt:lpstr>Slide 9</vt:lpstr>
      <vt:lpstr>CSS Challenge</vt:lpstr>
      <vt:lpstr>CSS Challenge 2</vt:lpstr>
      <vt:lpstr>Plenary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True or False</dc:title>
  <dc:creator>Richard Williams</dc:creator>
  <cp:lastModifiedBy>rwilliams</cp:lastModifiedBy>
  <cp:revision>47</cp:revision>
  <dcterms:created xsi:type="dcterms:W3CDTF">2010-11-09T10:25:31Z</dcterms:created>
  <dcterms:modified xsi:type="dcterms:W3CDTF">2010-11-19T08:09:04Z</dcterms:modified>
</cp:coreProperties>
</file>